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22" r:id="rId3"/>
    <p:sldId id="323" r:id="rId4"/>
    <p:sldId id="314" r:id="rId5"/>
    <p:sldId id="350" r:id="rId6"/>
    <p:sldId id="325" r:id="rId7"/>
    <p:sldId id="337" r:id="rId8"/>
    <p:sldId id="361" r:id="rId9"/>
    <p:sldId id="360" r:id="rId10"/>
    <p:sldId id="354" r:id="rId11"/>
    <p:sldId id="362" r:id="rId12"/>
    <p:sldId id="363" r:id="rId13"/>
    <p:sldId id="355" r:id="rId14"/>
    <p:sldId id="365" r:id="rId15"/>
    <p:sldId id="358" r:id="rId16"/>
    <p:sldId id="364" r:id="rId17"/>
    <p:sldId id="359" r:id="rId18"/>
    <p:sldId id="356" r:id="rId19"/>
    <p:sldId id="336" r:id="rId20"/>
    <p:sldId id="366" r:id="rId21"/>
    <p:sldId id="368" r:id="rId22"/>
    <p:sldId id="369" r:id="rId23"/>
    <p:sldId id="32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183E73"/>
    <a:srgbClr val="163969"/>
    <a:srgbClr val="173C6F"/>
    <a:srgbClr val="143460"/>
    <a:srgbClr val="14335F"/>
    <a:srgbClr val="292929"/>
    <a:srgbClr val="3F3F3F"/>
    <a:srgbClr val="A0A1A1"/>
    <a:srgbClr val="1C4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8" autoAdjust="0"/>
    <p:restoredTop sz="93657" autoAdjust="0"/>
  </p:normalViewPr>
  <p:slideViewPr>
    <p:cSldViewPr snapToGrid="0" showGuides="1">
      <p:cViewPr varScale="1">
        <p:scale>
          <a:sx n="152" d="100"/>
          <a:sy n="152" d="100"/>
        </p:scale>
        <p:origin x="804" y="144"/>
      </p:cViewPr>
      <p:guideLst>
        <p:guide orient="horz" pos="1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815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00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43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11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947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915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94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99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544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81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927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499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72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610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6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383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4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454409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6F278-ABF0-48CA-ADF0-1D43CCA8A18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54621" y="378134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0528" y="2051890"/>
            <a:ext cx="115298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dirty="0" err="1">
                <a:solidFill>
                  <a:srgbClr val="1C488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LazyBatching</a:t>
            </a:r>
            <a:r>
              <a:rPr lang="en-US" altLang="zh-CN" sz="3800" dirty="0">
                <a:solidFill>
                  <a:srgbClr val="1C488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: An SLA-aware </a:t>
            </a:r>
          </a:p>
          <a:p>
            <a:pPr algn="ctr"/>
            <a:r>
              <a:rPr lang="en-US" altLang="zh-CN" sz="3800" dirty="0">
                <a:solidFill>
                  <a:srgbClr val="1C488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Batching System for Cloud Machine Learning Inference</a:t>
            </a:r>
            <a:endParaRPr lang="zh-CN" altLang="en-US" sz="3800" dirty="0">
              <a:solidFill>
                <a:srgbClr val="1C488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73470" y="4537494"/>
            <a:ext cx="684505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  <a:cs typeface="+mn-ea"/>
                <a:sym typeface="+mn-lt"/>
              </a:rPr>
              <a:t>王志伟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华光小标宋_CNKI" panose="02000500000000000000" pitchFamily="2" charset="-122"/>
              <a:ea typeface="华光小标宋_CNKI" panose="02000500000000000000" pitchFamily="2" charset="-122"/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  <a:cs typeface="+mn-ea"/>
                <a:sym typeface="+mn-lt"/>
              </a:rPr>
              <a:t>2021.12.31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华光小标宋_CNKI" panose="02000500000000000000" pitchFamily="2" charset="-122"/>
              <a:ea typeface="华光小标宋_CNKI" panose="02000500000000000000" pitchFamily="2" charset="-122"/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854813" y="3698777"/>
            <a:ext cx="258537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572133" y="527823"/>
            <a:ext cx="1473273" cy="10138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28731" t="7784"/>
          <a:stretch>
            <a:fillRect/>
          </a:stretch>
        </p:blipFill>
        <p:spPr>
          <a:xfrm>
            <a:off x="2005959" y="771185"/>
            <a:ext cx="2303012" cy="65629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FF3B96-A3CD-487D-8416-C85C5E2028BE}"/>
              </a:ext>
            </a:extLst>
          </p:cNvPr>
          <p:cNvGrpSpPr/>
          <p:nvPr/>
        </p:nvGrpSpPr>
        <p:grpSpPr>
          <a:xfrm>
            <a:off x="8959601" y="834475"/>
            <a:ext cx="2777778" cy="377384"/>
            <a:chOff x="8995912" y="654475"/>
            <a:chExt cx="2777778" cy="37738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ACA4C46-A021-4C83-A3B1-1042F38BB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1190" y="671859"/>
              <a:ext cx="562500" cy="36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F46632-D5C6-4942-9D97-9A2385D9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5912" y="654475"/>
              <a:ext cx="923077" cy="36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0DE115E-64F2-4303-A7F5-CBFE87809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39772" y="654475"/>
              <a:ext cx="725654" cy="36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B5DAB7A-2DA1-4C90-9EB6-EA0E10F14F55}"/>
              </a:ext>
            </a:extLst>
          </p:cNvPr>
          <p:cNvSpPr txBox="1"/>
          <p:nvPr/>
        </p:nvSpPr>
        <p:spPr>
          <a:xfrm>
            <a:off x="962088" y="511716"/>
            <a:ext cx="6752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最长等待时间对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大小和延迟的影响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137D8B-802F-48E5-81A8-E09CA0DA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04" y="1535820"/>
            <a:ext cx="8447684" cy="33678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667639-3C84-4379-8EAA-F3BA2C846B42}"/>
              </a:ext>
            </a:extLst>
          </p:cNvPr>
          <p:cNvSpPr txBox="1"/>
          <p:nvPr/>
        </p:nvSpPr>
        <p:spPr>
          <a:xfrm>
            <a:off x="1225748" y="5091743"/>
            <a:ext cx="9740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使用</a:t>
            </a:r>
            <a:r>
              <a:rPr lang="en-US" altLang="zh-CN" dirty="0" err="1"/>
              <a:t>ResNet</a:t>
            </a:r>
            <a:r>
              <a:rPr lang="zh-CN" altLang="en-US" dirty="0"/>
              <a:t>对最长等待时间对</a:t>
            </a:r>
            <a:r>
              <a:rPr lang="en-US" altLang="zh-CN" dirty="0"/>
              <a:t>Batch Size</a:t>
            </a:r>
            <a:r>
              <a:rPr lang="zh-CN" altLang="en-US" dirty="0"/>
              <a:t>的影响实验的结果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当任务不密集时，太长的等待时间只会带来不必要的延迟，所以此时应选择较短的等待时间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当任务密集时，适当增长等待时间可以大大提高吞吐量并降低延迟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F30599-74CD-4BFB-AB07-4BCA9382B2DF}"/>
              </a:ext>
            </a:extLst>
          </p:cNvPr>
          <p:cNvSpPr txBox="1"/>
          <p:nvPr/>
        </p:nvSpPr>
        <p:spPr>
          <a:xfrm>
            <a:off x="2823882" y="6220597"/>
            <a:ext cx="672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总结：使用固定参数并不能适用于动态变化的流量请求</a:t>
            </a:r>
          </a:p>
        </p:txBody>
      </p:sp>
    </p:spTree>
    <p:extLst>
      <p:ext uri="{BB962C8B-B14F-4D97-AF65-F5344CB8AC3E}">
        <p14:creationId xmlns:p14="http://schemas.microsoft.com/office/powerpoint/2010/main" val="379628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B5DAB7A-2DA1-4C90-9EB6-EA0E10F14F55}"/>
              </a:ext>
            </a:extLst>
          </p:cNvPr>
          <p:cNvSpPr txBox="1"/>
          <p:nvPr/>
        </p:nvSpPr>
        <p:spPr>
          <a:xfrm>
            <a:off x="962088" y="511716"/>
            <a:ext cx="6752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现有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分配系统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– Graph Batching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BB27B7-1EFE-4016-8110-04CAF98CA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88" y="1471253"/>
            <a:ext cx="9333300" cy="37372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CA5BC0-D946-4335-AF5C-7A950880C655}"/>
              </a:ext>
            </a:extLst>
          </p:cNvPr>
          <p:cNvSpPr txBox="1"/>
          <p:nvPr/>
        </p:nvSpPr>
        <p:spPr>
          <a:xfrm>
            <a:off x="4305656" y="5632956"/>
            <a:ext cx="31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粗粒度 </a:t>
            </a:r>
            <a:r>
              <a:rPr lang="en-US" altLang="zh-CN" dirty="0"/>
              <a:t>– </a:t>
            </a:r>
            <a:r>
              <a:rPr lang="zh-CN" altLang="en-US" dirty="0"/>
              <a:t>高延迟</a:t>
            </a:r>
            <a:r>
              <a:rPr lang="en-US" altLang="zh-CN" dirty="0"/>
              <a:t>+</a:t>
            </a:r>
            <a:r>
              <a:rPr lang="zh-CN" altLang="en-US" dirty="0"/>
              <a:t>低吞吐量</a:t>
            </a:r>
          </a:p>
        </p:txBody>
      </p:sp>
    </p:spTree>
    <p:extLst>
      <p:ext uri="{BB962C8B-B14F-4D97-AF65-F5344CB8AC3E}">
        <p14:creationId xmlns:p14="http://schemas.microsoft.com/office/powerpoint/2010/main" val="302314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5B5DAB7A-2DA1-4C90-9EB6-EA0E10F14F55}"/>
              </a:ext>
            </a:extLst>
          </p:cNvPr>
          <p:cNvSpPr txBox="1"/>
          <p:nvPr/>
        </p:nvSpPr>
        <p:spPr>
          <a:xfrm>
            <a:off x="962088" y="511716"/>
            <a:ext cx="6752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现有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分配系统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– Graph Batching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81C81F-E75F-49F2-A3FE-FDC05A84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956" y="1327723"/>
            <a:ext cx="9203692" cy="40725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8DD02D-9749-44B4-8A82-6D01F20AC141}"/>
              </a:ext>
            </a:extLst>
          </p:cNvPr>
          <p:cNvSpPr txBox="1"/>
          <p:nvPr/>
        </p:nvSpPr>
        <p:spPr>
          <a:xfrm>
            <a:off x="4407761" y="5441118"/>
            <a:ext cx="337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细粒度 </a:t>
            </a:r>
            <a:r>
              <a:rPr lang="en-US" altLang="zh-CN" dirty="0"/>
              <a:t>– </a:t>
            </a:r>
            <a:r>
              <a:rPr lang="zh-CN" altLang="en-US" dirty="0"/>
              <a:t>高吞吐量</a:t>
            </a:r>
            <a:r>
              <a:rPr lang="en-US" altLang="zh-CN" dirty="0"/>
              <a:t>+</a:t>
            </a:r>
            <a:r>
              <a:rPr lang="zh-CN" altLang="en-US" dirty="0"/>
              <a:t>低延迟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8DF876-B4CE-455B-AB91-9EDB9F676046}"/>
              </a:ext>
            </a:extLst>
          </p:cNvPr>
          <p:cNvSpPr txBox="1"/>
          <p:nvPr/>
        </p:nvSpPr>
        <p:spPr>
          <a:xfrm>
            <a:off x="3307976" y="6161618"/>
            <a:ext cx="672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总结：以 </a:t>
            </a:r>
            <a:r>
              <a:rPr lang="en-US" altLang="zh-CN" dirty="0">
                <a:solidFill>
                  <a:srgbClr val="FF0000"/>
                </a:solidFill>
              </a:rPr>
              <a:t>layer </a:t>
            </a:r>
            <a:r>
              <a:rPr lang="zh-CN" altLang="en-US" dirty="0">
                <a:solidFill>
                  <a:srgbClr val="FF0000"/>
                </a:solidFill>
              </a:rPr>
              <a:t>为粒度能获得更好的 </a:t>
            </a:r>
            <a:r>
              <a:rPr lang="en-US" altLang="zh-CN" dirty="0">
                <a:solidFill>
                  <a:srgbClr val="FF0000"/>
                </a:solidFill>
              </a:rPr>
              <a:t>performance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953643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3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697411" y="2546468"/>
            <a:ext cx="1371833" cy="1275877"/>
          </a:xfrm>
          <a:prstGeom prst="ellipse">
            <a:avLst/>
          </a:prstGeom>
          <a:solidFill>
            <a:srgbClr val="163969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315604" y="494071"/>
            <a:ext cx="1473273" cy="101389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251729" y="2676574"/>
            <a:ext cx="6732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err="1">
                <a:solidFill>
                  <a:srgbClr val="1C488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LazyBatching</a:t>
            </a:r>
            <a:r>
              <a:rPr lang="zh-CN" altLang="en-US" sz="6000" b="1" dirty="0">
                <a:solidFill>
                  <a:srgbClr val="1C4885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实现</a:t>
            </a:r>
            <a:r>
              <a:rPr lang="zh-CN" altLang="en-US" sz="4800" b="1" dirty="0">
                <a:solidFill>
                  <a:srgbClr val="1C4885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0371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2962" y="511715"/>
            <a:ext cx="1084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LazyBatching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 -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原理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BFB8C0-CCC5-4929-85B7-8562AF027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72" y="1966635"/>
            <a:ext cx="9687949" cy="33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2962" y="511715"/>
            <a:ext cx="1084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LazyBatching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–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系统架构图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CE6CBE6-5124-4AAC-BABB-F8EE2F15F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19" y="2068420"/>
            <a:ext cx="8044737" cy="28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F2B402-C64C-41F6-81EE-14FB15189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447" y="1376076"/>
            <a:ext cx="6564556" cy="34559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A60B0D8-404C-4BE9-9044-F2B86B4B496D}"/>
              </a:ext>
            </a:extLst>
          </p:cNvPr>
          <p:cNvSpPr txBox="1"/>
          <p:nvPr/>
        </p:nvSpPr>
        <p:spPr>
          <a:xfrm>
            <a:off x="5199530" y="5112592"/>
            <a:ext cx="201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BatchTable</a:t>
            </a:r>
            <a:r>
              <a:rPr lang="en-US" altLang="zh-CN" dirty="0"/>
              <a:t> </a:t>
            </a:r>
            <a:r>
              <a:rPr lang="zh-CN" altLang="en-US" dirty="0"/>
              <a:t>原理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3F3BC4-E0D6-4B56-8F69-AA54D61500EE}"/>
              </a:ext>
            </a:extLst>
          </p:cNvPr>
          <p:cNvSpPr txBox="1"/>
          <p:nvPr/>
        </p:nvSpPr>
        <p:spPr>
          <a:xfrm>
            <a:off x="1002962" y="511715"/>
            <a:ext cx="1084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LazyBatching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–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BatchTable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258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36D7D9-3D29-408D-B4F7-7C2AA0F5AD81}"/>
              </a:ext>
            </a:extLst>
          </p:cNvPr>
          <p:cNvSpPr txBox="1"/>
          <p:nvPr/>
        </p:nvSpPr>
        <p:spPr>
          <a:xfrm>
            <a:off x="1002962" y="511715"/>
            <a:ext cx="1084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LazyBatching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–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+mn-lt"/>
              </a:rPr>
              <a:t>空闲时间预测器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F82E98-9F9E-4236-85A0-0DC8E1DB3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515" y="1311354"/>
            <a:ext cx="9799509" cy="13138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DD8E4-F6F2-4BEA-9408-7B4A20A10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869" y="2901641"/>
            <a:ext cx="9448800" cy="16610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4DA9EAA-2640-4F8C-A83C-64FDF43AD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869" y="5005101"/>
            <a:ext cx="9624155" cy="16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953643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3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149693" y="2331316"/>
            <a:ext cx="1371833" cy="1275877"/>
          </a:xfrm>
          <a:prstGeom prst="ellipse">
            <a:avLst/>
          </a:prstGeom>
          <a:solidFill>
            <a:srgbClr val="163969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315604" y="494071"/>
            <a:ext cx="1473273" cy="101389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49471" y="2474259"/>
            <a:ext cx="3075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C4885"/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  <a:cs typeface="+mn-ea"/>
                <a:sym typeface="+mn-lt"/>
              </a:rPr>
              <a:t> </a:t>
            </a:r>
            <a:r>
              <a:rPr lang="zh-CN" altLang="en-US" sz="4800" b="1" dirty="0">
                <a:solidFill>
                  <a:srgbClr val="1C4885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测 试</a:t>
            </a:r>
            <a:r>
              <a:rPr lang="zh-CN" altLang="en-US" sz="4800" b="1" dirty="0">
                <a:solidFill>
                  <a:srgbClr val="1C4885"/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471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0532" y="528729"/>
            <a:ext cx="1084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不同策略对延迟的影响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57B865-5C79-47CC-B0FD-5311108E0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298" y="1089447"/>
            <a:ext cx="4653020" cy="48493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5E1D8B-EBD9-480C-AE84-AC10BBB8E270}"/>
              </a:ext>
            </a:extLst>
          </p:cNvPr>
          <p:cNvSpPr txBox="1"/>
          <p:nvPr/>
        </p:nvSpPr>
        <p:spPr>
          <a:xfrm>
            <a:off x="251012" y="6093937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</a:t>
            </a:r>
            <a:r>
              <a:rPr lang="en-US" altLang="zh-CN" dirty="0"/>
              <a:t>batch</a:t>
            </a:r>
            <a:r>
              <a:rPr lang="zh-CN" altLang="en-US" dirty="0"/>
              <a:t>分配策略在不同请求到达速率下的平均延迟（横轴表示到达速率）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708422-A82F-418F-825E-0C725D0E8B27}"/>
              </a:ext>
            </a:extLst>
          </p:cNvPr>
          <p:cNvSpPr txBox="1"/>
          <p:nvPr/>
        </p:nvSpPr>
        <p:spPr>
          <a:xfrm>
            <a:off x="7019027" y="1801907"/>
            <a:ext cx="4518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/>
              <a:t>参数说明</a:t>
            </a:r>
            <a:endParaRPr lang="en-US" altLang="zh-CN" sz="24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Serial</a:t>
            </a:r>
            <a:r>
              <a:rPr lang="zh-CN" altLang="en-US" dirty="0"/>
              <a:t>：不做</a:t>
            </a:r>
            <a:r>
              <a:rPr lang="en-US" altLang="zh-CN" dirty="0"/>
              <a:t>Batch</a:t>
            </a:r>
            <a:r>
              <a:rPr lang="zh-CN" altLang="en-US" dirty="0"/>
              <a:t>，来一个处理一个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/>
              <a:t>GraphB</a:t>
            </a:r>
            <a:r>
              <a:rPr lang="en-US" altLang="zh-CN" dirty="0"/>
              <a:t>(N)</a:t>
            </a:r>
            <a:r>
              <a:rPr lang="zh-CN" altLang="en-US" dirty="0"/>
              <a:t>：最大</a:t>
            </a:r>
            <a:r>
              <a:rPr lang="en-US" altLang="zh-CN" dirty="0"/>
              <a:t>Batch</a:t>
            </a:r>
            <a:r>
              <a:rPr lang="zh-CN" altLang="en-US" dirty="0"/>
              <a:t>设置为</a:t>
            </a:r>
            <a:r>
              <a:rPr lang="en-US" altLang="zh-CN" dirty="0"/>
              <a:t>64</a:t>
            </a:r>
            <a:r>
              <a:rPr lang="zh-CN" altLang="en-US" dirty="0"/>
              <a:t>，最长等待时间设置为</a:t>
            </a:r>
            <a:r>
              <a:rPr lang="en-US" altLang="zh-CN" dirty="0"/>
              <a:t>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/>
              <a:t>LazyB</a:t>
            </a:r>
            <a:r>
              <a:rPr lang="zh-CN" altLang="en-US" dirty="0"/>
              <a:t>：</a:t>
            </a:r>
            <a:r>
              <a:rPr lang="en-US" altLang="zh-CN" dirty="0"/>
              <a:t>Their Proposed Method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Oracle</a:t>
            </a:r>
            <a:r>
              <a:rPr lang="zh-CN" altLang="en-US" dirty="0"/>
              <a:t>：精确预测空闲时间版的</a:t>
            </a:r>
            <a:r>
              <a:rPr lang="en-US" altLang="zh-CN" dirty="0" err="1"/>
              <a:t>LazyB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953643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3" y="381291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44131" y="986435"/>
            <a:ext cx="3703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183E73"/>
                </a:solidFill>
                <a:latin typeface="Times New Roman" panose="02020603050405020304" pitchFamily="18" charset="0"/>
                <a:ea typeface="华光小标宋_CNKI" panose="02000500000000000000" pitchFamily="2" charset="-122"/>
                <a:cs typeface="Times New Roman" panose="02020603050405020304" pitchFamily="18" charset="0"/>
                <a:sym typeface="+mn-lt"/>
              </a:rPr>
              <a:t>目        录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315604" y="518360"/>
            <a:ext cx="1473273" cy="1013897"/>
          </a:xfrm>
          <a:prstGeom prst="rect">
            <a:avLst/>
          </a:prstGeom>
        </p:spPr>
      </p:pic>
      <p:sp>
        <p:nvSpPr>
          <p:cNvPr id="31" name="椭圆 30"/>
          <p:cNvSpPr/>
          <p:nvPr/>
        </p:nvSpPr>
        <p:spPr>
          <a:xfrm>
            <a:off x="2369302" y="2361292"/>
            <a:ext cx="709397" cy="661720"/>
          </a:xfrm>
          <a:prstGeom prst="ellipse">
            <a:avLst/>
          </a:prstGeom>
          <a:solidFill>
            <a:srgbClr val="183E73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209925" y="2361565"/>
            <a:ext cx="2156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介绍</a:t>
            </a:r>
          </a:p>
        </p:txBody>
      </p:sp>
      <p:sp>
        <p:nvSpPr>
          <p:cNvPr id="33" name="椭圆 32"/>
          <p:cNvSpPr/>
          <p:nvPr/>
        </p:nvSpPr>
        <p:spPr>
          <a:xfrm>
            <a:off x="7444035" y="2361292"/>
            <a:ext cx="730587" cy="661720"/>
          </a:xfrm>
          <a:prstGeom prst="ellipse">
            <a:avLst/>
          </a:prstGeom>
          <a:solidFill>
            <a:srgbClr val="183E73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322091" y="3486150"/>
            <a:ext cx="705974" cy="661720"/>
          </a:xfrm>
          <a:prstGeom prst="ellipse">
            <a:avLst/>
          </a:prstGeom>
          <a:solidFill>
            <a:srgbClr val="183E73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444105" y="3486150"/>
            <a:ext cx="706120" cy="672465"/>
          </a:xfrm>
          <a:prstGeom prst="ellipse">
            <a:avLst/>
          </a:prstGeom>
          <a:solidFill>
            <a:srgbClr val="183E73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331939" y="3560772"/>
            <a:ext cx="1932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331939" y="2405857"/>
            <a:ext cx="2020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背景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209925" y="3525788"/>
            <a:ext cx="188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88BF7CF-9A21-45C3-B05A-BA8E8A6597D6}"/>
              </a:ext>
            </a:extLst>
          </p:cNvPr>
          <p:cNvSpPr/>
          <p:nvPr/>
        </p:nvSpPr>
        <p:spPr>
          <a:xfrm>
            <a:off x="2322091" y="4617411"/>
            <a:ext cx="706120" cy="672465"/>
          </a:xfrm>
          <a:prstGeom prst="ellipse">
            <a:avLst/>
          </a:prstGeom>
          <a:solidFill>
            <a:srgbClr val="183E73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5D60BB-F87D-4455-AD11-17CE455FE0BF}"/>
              </a:ext>
            </a:extLst>
          </p:cNvPr>
          <p:cNvSpPr txBox="1"/>
          <p:nvPr/>
        </p:nvSpPr>
        <p:spPr>
          <a:xfrm>
            <a:off x="3209925" y="4692033"/>
            <a:ext cx="1932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9292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0532" y="528729"/>
            <a:ext cx="1084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不同策略对吞吐量和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SLA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冲突率的影响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5E1D8B-EBD9-480C-AE84-AC10BBB8E270}"/>
              </a:ext>
            </a:extLst>
          </p:cNvPr>
          <p:cNvSpPr txBox="1"/>
          <p:nvPr/>
        </p:nvSpPr>
        <p:spPr>
          <a:xfrm>
            <a:off x="2169148" y="5959939"/>
            <a:ext cx="284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不同策略对吞吐量的影响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86E8B5-78DA-4790-8110-9D49B41BD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29" y="1050037"/>
            <a:ext cx="4159962" cy="4757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5718DF-C5D8-4B34-B37A-E44A13894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035" y="1050037"/>
            <a:ext cx="3634083" cy="48409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1A8E8D9-AB5F-42FB-B46D-F02253A7E24E}"/>
              </a:ext>
            </a:extLst>
          </p:cNvPr>
          <p:cNvSpPr txBox="1"/>
          <p:nvPr/>
        </p:nvSpPr>
        <p:spPr>
          <a:xfrm>
            <a:off x="7341782" y="6016146"/>
            <a:ext cx="32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不同策略对</a:t>
            </a:r>
            <a:r>
              <a:rPr lang="en-US" altLang="zh-CN" dirty="0"/>
              <a:t>SLA</a:t>
            </a:r>
            <a:r>
              <a:rPr lang="zh-CN" altLang="en-US" dirty="0"/>
              <a:t>冲突率的影响</a:t>
            </a:r>
          </a:p>
        </p:txBody>
      </p:sp>
    </p:spTree>
    <p:extLst>
      <p:ext uri="{BB962C8B-B14F-4D97-AF65-F5344CB8AC3E}">
        <p14:creationId xmlns:p14="http://schemas.microsoft.com/office/powerpoint/2010/main" val="26680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953643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3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149693" y="2331316"/>
            <a:ext cx="1371833" cy="1275877"/>
          </a:xfrm>
          <a:prstGeom prst="ellipse">
            <a:avLst/>
          </a:prstGeom>
          <a:solidFill>
            <a:srgbClr val="163969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315604" y="494071"/>
            <a:ext cx="1473273" cy="101389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49471" y="2474259"/>
            <a:ext cx="3075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1C4885"/>
                </a:solidFill>
                <a:latin typeface="华光小标宋_CNKI" panose="02000500000000000000" pitchFamily="2" charset="-122"/>
                <a:ea typeface="华光小标宋_CNKI" panose="02000500000000000000"/>
                <a:cs typeface="+mn-ea"/>
                <a:sym typeface="+mn-lt"/>
              </a:rPr>
              <a:t> </a:t>
            </a:r>
            <a:r>
              <a:rPr lang="zh-CN" altLang="en-US" sz="4800" b="1" dirty="0">
                <a:solidFill>
                  <a:srgbClr val="1C4885"/>
                </a:solidFill>
                <a:latin typeface="宋体" panose="02010600030101010101" pitchFamily="2" charset="-122"/>
                <a:ea typeface="华光小标宋_CNKI" panose="02000500000000000000"/>
                <a:cs typeface="+mn-ea"/>
                <a:sym typeface="+mn-lt"/>
              </a:rPr>
              <a:t>总  结</a:t>
            </a:r>
            <a:r>
              <a:rPr lang="zh-CN" altLang="en-US" sz="4800" b="1" dirty="0">
                <a:solidFill>
                  <a:srgbClr val="1C4885"/>
                </a:solidFill>
                <a:latin typeface="华光小标宋_CNKI" panose="02000500000000000000" pitchFamily="2" charset="-122"/>
                <a:ea typeface="华光小标宋_CNKI" panose="02000500000000000000"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85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0532" y="528729"/>
            <a:ext cx="1084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总  结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sp>
        <p:nvSpPr>
          <p:cNvPr id="11" name="圆: 空心 10">
            <a:extLst>
              <a:ext uri="{FF2B5EF4-FFF2-40B4-BE49-F238E27FC236}">
                <a16:creationId xmlns:a16="http://schemas.microsoft.com/office/drawing/2014/main" id="{6435C431-0393-4309-B216-68564E047FE4}"/>
              </a:ext>
            </a:extLst>
          </p:cNvPr>
          <p:cNvSpPr/>
          <p:nvPr/>
        </p:nvSpPr>
        <p:spPr>
          <a:xfrm>
            <a:off x="1457661" y="1914731"/>
            <a:ext cx="2088375" cy="2088000"/>
          </a:xfrm>
          <a:prstGeom prst="donut">
            <a:avLst>
              <a:gd name="adj" fmla="val 12547"/>
            </a:avLst>
          </a:pr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defTabSz="457200">
              <a:defRPr/>
            </a:pPr>
            <a:endParaRPr lang="zh-CN" altLang="en-US" kern="0" dirty="0">
              <a:solidFill>
                <a:srgbClr val="000000"/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6BB307BC-849E-4B0D-B1AA-AC5185A51C11}"/>
              </a:ext>
            </a:extLst>
          </p:cNvPr>
          <p:cNvSpPr/>
          <p:nvPr/>
        </p:nvSpPr>
        <p:spPr>
          <a:xfrm>
            <a:off x="5180909" y="1914731"/>
            <a:ext cx="2088375" cy="2088000"/>
          </a:xfrm>
          <a:prstGeom prst="donut">
            <a:avLst>
              <a:gd name="adj" fmla="val 12547"/>
            </a:avLst>
          </a:pr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defTabSz="457200">
              <a:defRPr/>
            </a:pPr>
            <a:endParaRPr lang="zh-CN" altLang="en-US" kern="0" dirty="0">
              <a:solidFill>
                <a:srgbClr val="000000"/>
              </a:solidFill>
              <a:latin typeface="微软雅黑"/>
              <a:cs typeface="+mn-ea"/>
              <a:sym typeface="+mn-lt"/>
            </a:endParaRPr>
          </a:p>
        </p:txBody>
      </p:sp>
      <p:sp>
        <p:nvSpPr>
          <p:cNvPr id="14" name="圆: 空心 13">
            <a:extLst>
              <a:ext uri="{FF2B5EF4-FFF2-40B4-BE49-F238E27FC236}">
                <a16:creationId xmlns:a16="http://schemas.microsoft.com/office/drawing/2014/main" id="{78920086-8267-4773-88B0-F5AEEA3A6AC6}"/>
              </a:ext>
            </a:extLst>
          </p:cNvPr>
          <p:cNvSpPr/>
          <p:nvPr/>
        </p:nvSpPr>
        <p:spPr>
          <a:xfrm>
            <a:off x="8949222" y="1945321"/>
            <a:ext cx="2088375" cy="2088000"/>
          </a:xfrm>
          <a:prstGeom prst="donut">
            <a:avLst>
              <a:gd name="adj" fmla="val 12547"/>
            </a:avLst>
          </a:prstGeom>
          <a:solidFill>
            <a:srgbClr val="FFFFFF"/>
          </a:solidFill>
          <a:ln w="9525" cap="flat">
            <a:noFill/>
            <a:prstDash val="solid"/>
            <a:miter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defTabSz="457200">
              <a:defRPr/>
            </a:pPr>
            <a:endParaRPr lang="zh-CN" altLang="en-US" kern="0" dirty="0">
              <a:solidFill>
                <a:srgbClr val="000000"/>
              </a:solidFill>
              <a:latin typeface="微软雅黑"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36D4F92-0606-4477-831F-0347C0F32E84}"/>
              </a:ext>
            </a:extLst>
          </p:cNvPr>
          <p:cNvGrpSpPr/>
          <p:nvPr/>
        </p:nvGrpSpPr>
        <p:grpSpPr>
          <a:xfrm>
            <a:off x="1159488" y="4439690"/>
            <a:ext cx="2596372" cy="1039410"/>
            <a:chOff x="1646275" y="4921854"/>
            <a:chExt cx="2225706" cy="990077"/>
          </a:xfrm>
        </p:grpSpPr>
        <p:sp>
          <p:nvSpPr>
            <p:cNvPr id="16" name="文本框 2">
              <a:extLst>
                <a:ext uri="{FF2B5EF4-FFF2-40B4-BE49-F238E27FC236}">
                  <a16:creationId xmlns:a16="http://schemas.microsoft.com/office/drawing/2014/main" id="{EF4BD7C3-762A-4AC9-B026-E308F5F81D2A}"/>
                </a:ext>
              </a:extLst>
            </p:cNvPr>
            <p:cNvSpPr txBox="1"/>
            <p:nvPr/>
          </p:nvSpPr>
          <p:spPr bwMode="auto">
            <a:xfrm>
              <a:off x="2134734" y="4921854"/>
              <a:ext cx="1248790" cy="36933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cs typeface="+mn-ea"/>
                  <a:sym typeface="+mn-lt"/>
                </a:rPr>
                <a:t>灵活适应</a:t>
              </a:r>
            </a:p>
          </p:txBody>
        </p:sp>
        <p:sp>
          <p:nvSpPr>
            <p:cNvPr id="17" name="文本框 3">
              <a:extLst>
                <a:ext uri="{FF2B5EF4-FFF2-40B4-BE49-F238E27FC236}">
                  <a16:creationId xmlns:a16="http://schemas.microsoft.com/office/drawing/2014/main" id="{4C404FF9-E700-4DC4-A01E-2A3F00CAA149}"/>
                </a:ext>
              </a:extLst>
            </p:cNvPr>
            <p:cNvSpPr txBox="1"/>
            <p:nvPr/>
          </p:nvSpPr>
          <p:spPr bwMode="auto">
            <a:xfrm>
              <a:off x="1646275" y="5265600"/>
              <a:ext cx="2225706" cy="64633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灵活适应开发环境无需像</a:t>
              </a:r>
              <a:r>
                <a:rPr lang="en-US" altLang="zh-CN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Graph Batching</a:t>
              </a:r>
              <a:r>
                <a:rPr lang="zh-CN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那样需要手动调节参数</a:t>
              </a:r>
              <a:endPara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ACD280-7F79-4AE5-AB96-8A088EAC527D}"/>
              </a:ext>
            </a:extLst>
          </p:cNvPr>
          <p:cNvGrpSpPr/>
          <p:nvPr/>
        </p:nvGrpSpPr>
        <p:grpSpPr>
          <a:xfrm>
            <a:off x="5158823" y="4439690"/>
            <a:ext cx="2225706" cy="830751"/>
            <a:chOff x="1683973" y="4921854"/>
            <a:chExt cx="2225706" cy="830751"/>
          </a:xfrm>
        </p:grpSpPr>
        <p:sp>
          <p:nvSpPr>
            <p:cNvPr id="19" name="文本框 2">
              <a:extLst>
                <a:ext uri="{FF2B5EF4-FFF2-40B4-BE49-F238E27FC236}">
                  <a16:creationId xmlns:a16="http://schemas.microsoft.com/office/drawing/2014/main" id="{F1B5CB8D-5919-40D9-A4DD-33D5022CEBA7}"/>
                </a:ext>
              </a:extLst>
            </p:cNvPr>
            <p:cNvSpPr txBox="1"/>
            <p:nvPr/>
          </p:nvSpPr>
          <p:spPr bwMode="auto">
            <a:xfrm>
              <a:off x="1837043" y="4921854"/>
              <a:ext cx="191956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cs typeface="+mn-ea"/>
                  <a:sym typeface="+mn-lt"/>
                </a:rPr>
                <a:t>降低</a:t>
              </a:r>
              <a:r>
                <a:rPr lang="en-US" altLang="zh-CN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cs typeface="+mn-ea"/>
                  <a:sym typeface="+mn-lt"/>
                </a:rPr>
                <a:t>SLA</a:t>
              </a:r>
              <a:r>
                <a:rPr lang="zh-CN" altLang="en-US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cs typeface="+mn-ea"/>
                  <a:sym typeface="+mn-lt"/>
                </a:rPr>
                <a:t>冲突率</a:t>
              </a:r>
            </a:p>
          </p:txBody>
        </p:sp>
        <p:sp>
          <p:nvSpPr>
            <p:cNvPr id="20" name="文本框 3">
              <a:extLst>
                <a:ext uri="{FF2B5EF4-FFF2-40B4-BE49-F238E27FC236}">
                  <a16:creationId xmlns:a16="http://schemas.microsoft.com/office/drawing/2014/main" id="{6C910A52-8367-478B-BDCA-0E3F8F1E1A65}"/>
                </a:ext>
              </a:extLst>
            </p:cNvPr>
            <p:cNvSpPr txBox="1"/>
            <p:nvPr/>
          </p:nvSpPr>
          <p:spPr bwMode="auto">
            <a:xfrm>
              <a:off x="1683973" y="5290940"/>
              <a:ext cx="2225706" cy="46166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Domain-specific</a:t>
              </a:r>
              <a:r>
                <a:rPr lang="zh-CN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的预测算法帮助降低</a:t>
              </a:r>
              <a:r>
                <a:rPr lang="en-US" altLang="zh-CN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SLA</a:t>
              </a:r>
              <a:r>
                <a:rPr lang="zh-CN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冲突率</a:t>
              </a:r>
              <a:endPara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304312B-6A82-4913-B35F-57976A2D0E64}"/>
              </a:ext>
            </a:extLst>
          </p:cNvPr>
          <p:cNvGrpSpPr/>
          <p:nvPr/>
        </p:nvGrpSpPr>
        <p:grpSpPr>
          <a:xfrm>
            <a:off x="8698166" y="4446459"/>
            <a:ext cx="2968853" cy="1020666"/>
            <a:chOff x="1463350" y="4901402"/>
            <a:chExt cx="2591555" cy="1010528"/>
          </a:xfrm>
        </p:grpSpPr>
        <p:sp>
          <p:nvSpPr>
            <p:cNvPr id="22" name="文本框 2">
              <a:extLst>
                <a:ext uri="{FF2B5EF4-FFF2-40B4-BE49-F238E27FC236}">
                  <a16:creationId xmlns:a16="http://schemas.microsoft.com/office/drawing/2014/main" id="{54F8D299-25DE-4017-B1C7-4739B32079A6}"/>
                </a:ext>
              </a:extLst>
            </p:cNvPr>
            <p:cNvSpPr txBox="1"/>
            <p:nvPr/>
          </p:nvSpPr>
          <p:spPr bwMode="auto">
            <a:xfrm>
              <a:off x="1463350" y="4901402"/>
              <a:ext cx="2591555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微软雅黑"/>
                  <a:cs typeface="+mn-ea"/>
                  <a:sym typeface="+mn-lt"/>
                </a:rPr>
                <a:t>state-of-art</a:t>
              </a:r>
              <a:endPara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cs typeface="+mn-ea"/>
                <a:sym typeface="+mn-lt"/>
              </a:endParaRPr>
            </a:p>
          </p:txBody>
        </p:sp>
        <p:sp>
          <p:nvSpPr>
            <p:cNvPr id="23" name="文本框 3">
              <a:extLst>
                <a:ext uri="{FF2B5EF4-FFF2-40B4-BE49-F238E27FC236}">
                  <a16:creationId xmlns:a16="http://schemas.microsoft.com/office/drawing/2014/main" id="{EB36EEB2-176A-4E24-AF42-98065FD5D273}"/>
                </a:ext>
              </a:extLst>
            </p:cNvPr>
            <p:cNvSpPr txBox="1"/>
            <p:nvPr/>
          </p:nvSpPr>
          <p:spPr bwMode="auto">
            <a:xfrm>
              <a:off x="1646274" y="5265599"/>
              <a:ext cx="2225706" cy="64633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在延迟、吞吐量、</a:t>
              </a:r>
              <a:r>
                <a:rPr lang="en-US" altLang="zh-CN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SLA</a:t>
              </a:r>
              <a:r>
                <a:rPr lang="zh-CN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冲突率方面实现了</a:t>
              </a:r>
              <a:r>
                <a:rPr lang="en-US" altLang="zh-CN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15x</a:t>
              </a:r>
              <a:r>
                <a:rPr lang="zh-CN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，</a:t>
              </a:r>
              <a:r>
                <a:rPr lang="en-US" altLang="zh-CN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1.5x</a:t>
              </a:r>
              <a:r>
                <a:rPr lang="zh-CN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，</a:t>
              </a:r>
              <a:r>
                <a:rPr lang="en-US" altLang="zh-CN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5.5x</a:t>
              </a:r>
              <a:r>
                <a:rPr lang="zh-CN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微软雅黑"/>
                  <a:cs typeface="+mn-ea"/>
                  <a:sym typeface="+mn-lt"/>
                </a:rPr>
                <a:t>的提升</a:t>
              </a:r>
              <a:endPara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DA728D-1E24-4D12-9CA5-3EC99E5BD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4" y="2302357"/>
            <a:ext cx="1299116" cy="129911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746B137-BCCA-4C5E-9095-51F2188E5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48" y="2390890"/>
            <a:ext cx="1249717" cy="124971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8DF87AD-477D-4605-AA0F-A2318F01E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06" y="2438671"/>
            <a:ext cx="1201936" cy="12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3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04610" y="2340522"/>
            <a:ext cx="6608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1C4885"/>
                </a:solidFill>
                <a:latin typeface="Times New Roman" panose="02020603050405020304" pitchFamily="18" charset="0"/>
                <a:ea typeface="华光小标宋_CNKI" panose="02000500000000000000" pitchFamily="2" charset="-122"/>
                <a:cs typeface="Times New Roman" panose="02020603050405020304" pitchFamily="18" charset="0"/>
                <a:sym typeface="+mn-lt"/>
              </a:rPr>
              <a:t>THANKS</a:t>
            </a:r>
            <a:endParaRPr lang="zh-CN" altLang="en-US" sz="7200" dirty="0">
              <a:solidFill>
                <a:srgbClr val="1C4885"/>
              </a:solidFill>
              <a:latin typeface="Times New Roman" panose="02020603050405020304" pitchFamily="18" charset="0"/>
              <a:ea typeface="华光小标宋_CNKI" panose="02000500000000000000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958068" y="451788"/>
            <a:ext cx="1473273" cy="101389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A27A36-1009-4D17-B0D5-74AFF862E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912" y="769745"/>
            <a:ext cx="2773920" cy="377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953643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3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664115" y="2352107"/>
            <a:ext cx="1371833" cy="1275877"/>
          </a:xfrm>
          <a:prstGeom prst="ellipse">
            <a:avLst/>
          </a:prstGeom>
          <a:solidFill>
            <a:srgbClr val="163969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315604" y="494071"/>
            <a:ext cx="1473273" cy="101389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035948" y="2482213"/>
            <a:ext cx="4906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183E73"/>
                </a:solidFill>
                <a:latin typeface="Times New Roman" panose="02020603050405020304" pitchFamily="18" charset="0"/>
                <a:ea typeface="华光小标宋_CNKI" panose="02000500000000000000" pitchFamily="2" charset="-122"/>
                <a:cs typeface="Times New Roman" panose="02020603050405020304" pitchFamily="18" charset="0"/>
                <a:sym typeface="+mn-lt"/>
              </a:rPr>
              <a:t>介       绍</a:t>
            </a:r>
            <a:r>
              <a:rPr lang="zh-CN" altLang="en-US" sz="4800" b="1" dirty="0">
                <a:solidFill>
                  <a:srgbClr val="1C4885"/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  <a:cs typeface="+mn-ea"/>
                <a:sym typeface="+mn-lt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89450" y="511716"/>
            <a:ext cx="6551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深度学习中的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F30061-CC9E-49D6-86DF-6120F95166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50862A-6914-4E20-B4F0-43B898C9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187" y="1655210"/>
            <a:ext cx="9216753" cy="32715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A6536F2-D3FD-4088-ACDC-0ABD006DB6D0}"/>
              </a:ext>
            </a:extLst>
          </p:cNvPr>
          <p:cNvSpPr txBox="1"/>
          <p:nvPr/>
        </p:nvSpPr>
        <p:spPr>
          <a:xfrm>
            <a:off x="1662427" y="5007456"/>
            <a:ext cx="85667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分</a:t>
            </a:r>
            <a:r>
              <a:rPr lang="en-US" altLang="zh-CN" b="1" dirty="0"/>
              <a:t>Batch</a:t>
            </a:r>
            <a:r>
              <a:rPr lang="zh-CN" altLang="en-US" b="1" dirty="0"/>
              <a:t>可以提高系统的吞吐量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训练时的数据都是预先准备好的，所以尽可能大的</a:t>
            </a:r>
            <a:r>
              <a:rPr lang="en-US" altLang="zh-CN" dirty="0"/>
              <a:t>batch</a:t>
            </a:r>
            <a:r>
              <a:rPr lang="zh-CN" altLang="en-US" dirty="0"/>
              <a:t>会更好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推理时则不同，由于任务到达的速度无法预先确定，凑好一个</a:t>
            </a:r>
            <a:r>
              <a:rPr lang="en-US" altLang="zh-CN" dirty="0"/>
              <a:t>Batch</a:t>
            </a:r>
            <a:r>
              <a:rPr lang="zh-CN" altLang="en-US" dirty="0"/>
              <a:t>可能会造成前面任务过多的等待，所以需要在吞吐量和时延之间做一个平衡。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3009" y="511716"/>
            <a:ext cx="5512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对吞吐量和时延的影响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F30061-CC9E-49D6-86DF-6120F95166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8F72BD-1253-44EE-94E2-833078BD2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358" y="1491967"/>
            <a:ext cx="8293887" cy="33716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EBA62E-7876-4CFD-9EC3-BC29401B316E}"/>
              </a:ext>
            </a:extLst>
          </p:cNvPr>
          <p:cNvSpPr txBox="1"/>
          <p:nvPr/>
        </p:nvSpPr>
        <p:spPr>
          <a:xfrm>
            <a:off x="1683541" y="4863595"/>
            <a:ext cx="90351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输入数据提前准备好的情况下</a:t>
            </a:r>
            <a:r>
              <a:rPr lang="zh-CN" altLang="en-US" dirty="0"/>
              <a:t>的测试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开始随着</a:t>
            </a:r>
            <a:r>
              <a:rPr lang="en-US" altLang="zh-CN" dirty="0"/>
              <a:t>Batch</a:t>
            </a:r>
            <a:r>
              <a:rPr lang="zh-CN" altLang="en-US" dirty="0"/>
              <a:t>的增大吞吐量增大，平均时延降低，但超过一定大小之后均趋于收敛，实际情况中过大的</a:t>
            </a:r>
            <a:r>
              <a:rPr lang="en-US" altLang="zh-CN" dirty="0"/>
              <a:t>Batch</a:t>
            </a:r>
            <a:r>
              <a:rPr lang="zh-CN" altLang="en-US" dirty="0"/>
              <a:t>只会带来过大的延迟，所以选取一个最优大小的</a:t>
            </a:r>
            <a:r>
              <a:rPr lang="en-US" altLang="zh-CN" dirty="0"/>
              <a:t>Batch</a:t>
            </a:r>
            <a:r>
              <a:rPr lang="zh-CN" altLang="en-US" dirty="0"/>
              <a:t>很重要</a:t>
            </a:r>
          </a:p>
        </p:txBody>
      </p:sp>
    </p:spTree>
    <p:extLst>
      <p:ext uri="{BB962C8B-B14F-4D97-AF65-F5344CB8AC3E}">
        <p14:creationId xmlns:p14="http://schemas.microsoft.com/office/powerpoint/2010/main" val="81051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953643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03123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149693" y="2331316"/>
            <a:ext cx="1371833" cy="1275877"/>
          </a:xfrm>
          <a:prstGeom prst="ellipse">
            <a:avLst/>
          </a:prstGeom>
          <a:solidFill>
            <a:srgbClr val="163969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315604" y="494071"/>
            <a:ext cx="1473273" cy="101389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49471" y="2413337"/>
            <a:ext cx="3815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1C4885"/>
                </a:solidFill>
                <a:latin typeface="Times New Roman" panose="02020603050405020304" pitchFamily="18" charset="0"/>
                <a:ea typeface="华光小标宋_CNKI" panose="02000500000000000000" pitchFamily="2" charset="-122"/>
                <a:cs typeface="Times New Roman" panose="02020603050405020304" pitchFamily="18" charset="0"/>
                <a:sym typeface="+mn-lt"/>
              </a:rPr>
              <a:t>背    景</a:t>
            </a:r>
            <a:r>
              <a:rPr lang="zh-CN" altLang="en-US" sz="4800" b="1" dirty="0">
                <a:solidFill>
                  <a:srgbClr val="1C4885"/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  <a:cs typeface="+mn-ea"/>
                <a:sym typeface="+mn-lt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2088" y="511716"/>
            <a:ext cx="859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现有的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分配系统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–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使用最大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 Size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参数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3264F-E9F7-408F-AB9D-FFE92BCA0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730" y="1512399"/>
            <a:ext cx="6786282" cy="24729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768F5A-C492-42B8-89A9-95167698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753" y="4131614"/>
            <a:ext cx="6696635" cy="25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6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0018" y="536979"/>
            <a:ext cx="862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现有的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分配系统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– 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最大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 Size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+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最长等待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9437E1-190A-4E6A-8F08-CE9B852C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406" y="2056299"/>
            <a:ext cx="8207188" cy="30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0018" y="536979"/>
            <a:ext cx="8621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现有的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分配系统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–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最大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Batch Size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最长等待（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Graph Batching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）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96413" y="457203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DC9414-04ED-456A-B428-BB80C3CFE1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4" b="9089"/>
          <a:stretch>
            <a:fillRect/>
          </a:stretch>
        </p:blipFill>
        <p:spPr>
          <a:xfrm>
            <a:off x="10718727" y="170574"/>
            <a:ext cx="1473273" cy="101389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791116D-58A4-4CD3-8B74-3EBA5B829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812" y="1184471"/>
            <a:ext cx="4775478" cy="4417584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0729F022-4A61-40BE-AFBC-0470606AC4D9}"/>
              </a:ext>
            </a:extLst>
          </p:cNvPr>
          <p:cNvSpPr txBox="1"/>
          <p:nvPr/>
        </p:nvSpPr>
        <p:spPr>
          <a:xfrm>
            <a:off x="2590800" y="5797801"/>
            <a:ext cx="774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从</a:t>
            </a:r>
            <a:r>
              <a:rPr lang="en-US" altLang="zh-CN" sz="1400" dirty="0"/>
              <a:t>a -&gt; b</a:t>
            </a:r>
            <a:r>
              <a:rPr lang="zh-CN" altLang="en-US" sz="1400" dirty="0"/>
              <a:t>最长等待时间增大但是并没有并没有增大</a:t>
            </a:r>
            <a:r>
              <a:rPr lang="en-US" altLang="zh-CN" sz="1400" dirty="0"/>
              <a:t>batch-size</a:t>
            </a:r>
            <a:r>
              <a:rPr lang="zh-CN" altLang="en-US" sz="1400" dirty="0"/>
              <a:t>，反而带来了不必要的延迟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 dirty="0"/>
              <a:t>从</a:t>
            </a:r>
            <a:r>
              <a:rPr lang="en-US" altLang="zh-CN" sz="1400" dirty="0"/>
              <a:t>b -&gt; c</a:t>
            </a:r>
            <a:r>
              <a:rPr lang="zh-CN" altLang="en-US" sz="1400" dirty="0"/>
              <a:t>增大等待时间可以在不牺牲延迟的情况下增大了吞吐量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27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洁毕业答辩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s3og5w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549</Words>
  <Application>Microsoft Office PowerPoint</Application>
  <PresentationFormat>宽屏</PresentationFormat>
  <Paragraphs>93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华光小标宋_CNKI</vt:lpstr>
      <vt:lpstr>宋体</vt:lpstr>
      <vt:lpstr>微软雅黑</vt:lpstr>
      <vt:lpstr>Arial</vt:lpstr>
      <vt:lpstr>Calibri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subject>PPT</dc:subject>
  <dc:creator>administrator</dc:creator>
  <cp:keywords>PPT</cp:keywords>
  <dc:description>PPT</dc:description>
  <cp:lastModifiedBy>王 志伟</cp:lastModifiedBy>
  <cp:revision>210</cp:revision>
  <dcterms:created xsi:type="dcterms:W3CDTF">2018-02-27T12:12:00Z</dcterms:created>
  <dcterms:modified xsi:type="dcterms:W3CDTF">2021-12-31T05:52:48Z</dcterms:modified>
  <cp:category>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B5F43A7AE1B547DBB8668BDBCDEDF414</vt:lpwstr>
  </property>
  <property fmtid="{D5CDD505-2E9C-101B-9397-08002B2CF9AE}" pid="3" name="KSOProductBuildVer">
    <vt:lpwstr>2052-11.1.0.10938</vt:lpwstr>
  </property>
</Properties>
</file>